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67" r:id="rId3"/>
    <p:sldId id="257" r:id="rId4"/>
    <p:sldId id="258" r:id="rId5"/>
    <p:sldId id="259" r:id="rId6"/>
    <p:sldId id="268" r:id="rId7"/>
    <p:sldId id="260" r:id="rId8"/>
    <p:sldId id="261" r:id="rId9"/>
    <p:sldId id="269" r:id="rId10"/>
    <p:sldId id="262" r:id="rId11"/>
    <p:sldId id="270" r:id="rId12"/>
    <p:sldId id="263" r:id="rId13"/>
    <p:sldId id="264" r:id="rId14"/>
    <p:sldId id="265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578"/>
    <p:restoredTop sz="73575"/>
  </p:normalViewPr>
  <p:slideViewPr>
    <p:cSldViewPr snapToGrid="0" snapToObjects="1">
      <p:cViewPr varScale="1">
        <p:scale>
          <a:sx n="80" d="100"/>
          <a:sy n="80" d="100"/>
        </p:scale>
        <p:origin x="197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FC63BB1-4A45-4C47-81E4-E0086F72B380}" type="doc">
      <dgm:prSet loTypeId="urn:microsoft.com/office/officeart/2018/2/layout/IconLabelList" loCatId="icon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F182CC66-419E-49B9-A08F-F871509E63D5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dirty="0"/>
            <a:t>Alaska’s students has performed below average on the SAT and ACT for 2017 and 2018</a:t>
          </a:r>
        </a:p>
      </dgm:t>
    </dgm:pt>
    <dgm:pt modelId="{668F5F86-9623-4E09-9218-32E9AAF9B09C}" type="parTrans" cxnId="{0522CB4A-4838-43D7-A418-B563E4E82A69}">
      <dgm:prSet/>
      <dgm:spPr/>
      <dgm:t>
        <a:bodyPr/>
        <a:lstStyle/>
        <a:p>
          <a:endParaRPr lang="en-US"/>
        </a:p>
      </dgm:t>
    </dgm:pt>
    <dgm:pt modelId="{011DF2AA-7686-4B59-8EFF-B22E8EEA836E}" type="sibTrans" cxnId="{0522CB4A-4838-43D7-A418-B563E4E82A69}">
      <dgm:prSet/>
      <dgm:spPr/>
      <dgm:t>
        <a:bodyPr/>
        <a:lstStyle/>
        <a:p>
          <a:endParaRPr lang="en-US"/>
        </a:p>
      </dgm:t>
    </dgm:pt>
    <dgm:pt modelId="{17477E11-5986-4EBD-A7E7-2E2C49E13EB2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dirty="0"/>
            <a:t>Alaska has below average participation on both the SAT and ACT</a:t>
          </a:r>
        </a:p>
      </dgm:t>
    </dgm:pt>
    <dgm:pt modelId="{5BC5442E-188F-4849-A949-9B1B313B92AB}" type="parTrans" cxnId="{C5281AA2-BF36-43BA-9033-D662158D11BD}">
      <dgm:prSet/>
      <dgm:spPr/>
      <dgm:t>
        <a:bodyPr/>
        <a:lstStyle/>
        <a:p>
          <a:endParaRPr lang="en-US"/>
        </a:p>
      </dgm:t>
    </dgm:pt>
    <dgm:pt modelId="{45877E04-9A61-472D-9FDC-BC5D89BA73EE}" type="sibTrans" cxnId="{C5281AA2-BF36-43BA-9033-D662158D11BD}">
      <dgm:prSet/>
      <dgm:spPr/>
      <dgm:t>
        <a:bodyPr/>
        <a:lstStyle/>
        <a:p>
          <a:endParaRPr lang="en-US"/>
        </a:p>
      </dgm:t>
    </dgm:pt>
    <dgm:pt modelId="{FE863AFB-153B-45CE-8869-70B855041326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dirty="0"/>
            <a:t>Alaska has a high median income but low college entrance rate</a:t>
          </a:r>
        </a:p>
      </dgm:t>
    </dgm:pt>
    <dgm:pt modelId="{CB867FC1-B5B7-4128-873F-C9DFB961DAF5}" type="parTrans" cxnId="{A4AA48FD-AAD3-4038-B0EB-FAD96FE0D874}">
      <dgm:prSet/>
      <dgm:spPr/>
      <dgm:t>
        <a:bodyPr/>
        <a:lstStyle/>
        <a:p>
          <a:endParaRPr lang="en-US"/>
        </a:p>
      </dgm:t>
    </dgm:pt>
    <dgm:pt modelId="{2FDEB981-A176-4B77-A401-21C12CD6FB88}" type="sibTrans" cxnId="{A4AA48FD-AAD3-4038-B0EB-FAD96FE0D874}">
      <dgm:prSet/>
      <dgm:spPr/>
      <dgm:t>
        <a:bodyPr/>
        <a:lstStyle/>
        <a:p>
          <a:endParaRPr lang="en-US"/>
        </a:p>
      </dgm:t>
    </dgm:pt>
    <dgm:pt modelId="{EB99AB66-D250-4946-A9B6-EAC4C9A698FD}" type="pres">
      <dgm:prSet presAssocID="{9FC63BB1-4A45-4C47-81E4-E0086F72B380}" presName="root" presStyleCnt="0">
        <dgm:presLayoutVars>
          <dgm:dir/>
          <dgm:resizeHandles val="exact"/>
        </dgm:presLayoutVars>
      </dgm:prSet>
      <dgm:spPr/>
    </dgm:pt>
    <dgm:pt modelId="{B23B80E2-C776-464C-BAF5-36C07ABDD9E6}" type="pres">
      <dgm:prSet presAssocID="{F182CC66-419E-49B9-A08F-F871509E63D5}" presName="compNode" presStyleCnt="0"/>
      <dgm:spPr/>
    </dgm:pt>
    <dgm:pt modelId="{A7DED954-9234-4682-B7FF-C364D2E88ABD}" type="pres">
      <dgm:prSet presAssocID="{F182CC66-419E-49B9-A08F-F871509E63D5}" presName="iconRect" presStyleLbl="node1" presStyleIdx="0" presStyleCnt="3" custAng="10800000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/>
    </dgm:pt>
    <dgm:pt modelId="{783FA3B5-8691-403E-9600-2B55A7C3903C}" type="pres">
      <dgm:prSet presAssocID="{F182CC66-419E-49B9-A08F-F871509E63D5}" presName="spaceRect" presStyleCnt="0"/>
      <dgm:spPr/>
    </dgm:pt>
    <dgm:pt modelId="{C28173CD-0C91-4B4D-89DE-824D555CF8F0}" type="pres">
      <dgm:prSet presAssocID="{F182CC66-419E-49B9-A08F-F871509E63D5}" presName="textRect" presStyleLbl="revTx" presStyleIdx="0" presStyleCnt="3">
        <dgm:presLayoutVars>
          <dgm:chMax val="1"/>
          <dgm:chPref val="1"/>
        </dgm:presLayoutVars>
      </dgm:prSet>
      <dgm:spPr/>
    </dgm:pt>
    <dgm:pt modelId="{9E026189-8A06-4B3A-827F-6B4C98C14A3F}" type="pres">
      <dgm:prSet presAssocID="{011DF2AA-7686-4B59-8EFF-B22E8EEA836E}" presName="sibTrans" presStyleCnt="0"/>
      <dgm:spPr/>
    </dgm:pt>
    <dgm:pt modelId="{BE61CC4A-FAC4-49CC-834D-2E0CDBA0F37C}" type="pres">
      <dgm:prSet presAssocID="{17477E11-5986-4EBD-A7E7-2E2C49E13EB2}" presName="compNode" presStyleCnt="0"/>
      <dgm:spPr/>
    </dgm:pt>
    <dgm:pt modelId="{070EC57F-617B-4ED8-8A25-AF4B9070E5A3}" type="pres">
      <dgm:prSet presAssocID="{17477E11-5986-4EBD-A7E7-2E2C49E13EB2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/>
    </dgm:pt>
    <dgm:pt modelId="{186CB96F-0B55-49DD-8118-20F77FCCB442}" type="pres">
      <dgm:prSet presAssocID="{17477E11-5986-4EBD-A7E7-2E2C49E13EB2}" presName="spaceRect" presStyleCnt="0"/>
      <dgm:spPr/>
    </dgm:pt>
    <dgm:pt modelId="{594D75C9-E42A-4B76-9DB6-F6BB78AE219B}" type="pres">
      <dgm:prSet presAssocID="{17477E11-5986-4EBD-A7E7-2E2C49E13EB2}" presName="textRect" presStyleLbl="revTx" presStyleIdx="1" presStyleCnt="3">
        <dgm:presLayoutVars>
          <dgm:chMax val="1"/>
          <dgm:chPref val="1"/>
        </dgm:presLayoutVars>
      </dgm:prSet>
      <dgm:spPr/>
    </dgm:pt>
    <dgm:pt modelId="{01034659-0219-48FB-9D74-CB2507AFD44F}" type="pres">
      <dgm:prSet presAssocID="{45877E04-9A61-472D-9FDC-BC5D89BA73EE}" presName="sibTrans" presStyleCnt="0"/>
      <dgm:spPr/>
    </dgm:pt>
    <dgm:pt modelId="{08A1AA6E-B7EB-4E2B-BC24-8F297DAB600D}" type="pres">
      <dgm:prSet presAssocID="{FE863AFB-153B-45CE-8869-70B855041326}" presName="compNode" presStyleCnt="0"/>
      <dgm:spPr/>
    </dgm:pt>
    <dgm:pt modelId="{EB3BB72C-5396-492B-8B0A-A160D038C4BA}" type="pres">
      <dgm:prSet presAssocID="{FE863AFB-153B-45CE-8869-70B855041326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C1964CE8-29F6-4952-90AE-F043CABEA731}" type="pres">
      <dgm:prSet presAssocID="{FE863AFB-153B-45CE-8869-70B855041326}" presName="spaceRect" presStyleCnt="0"/>
      <dgm:spPr/>
    </dgm:pt>
    <dgm:pt modelId="{ADD07B70-867E-4E3E-B53A-F19279C56DC7}" type="pres">
      <dgm:prSet presAssocID="{FE863AFB-153B-45CE-8869-70B855041326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92AC4306-1C53-4127-AADD-AC4AE6545096}" type="presOf" srcId="{9FC63BB1-4A45-4C47-81E4-E0086F72B380}" destId="{EB99AB66-D250-4946-A9B6-EAC4C9A698FD}" srcOrd="0" destOrd="0" presId="urn:microsoft.com/office/officeart/2018/2/layout/IconLabelList"/>
    <dgm:cxn modelId="{0522CB4A-4838-43D7-A418-B563E4E82A69}" srcId="{9FC63BB1-4A45-4C47-81E4-E0086F72B380}" destId="{F182CC66-419E-49B9-A08F-F871509E63D5}" srcOrd="0" destOrd="0" parTransId="{668F5F86-9623-4E09-9218-32E9AAF9B09C}" sibTransId="{011DF2AA-7686-4B59-8EFF-B22E8EEA836E}"/>
    <dgm:cxn modelId="{7A738987-A542-43A0-9AE4-FC7BDCC95BEA}" type="presOf" srcId="{17477E11-5986-4EBD-A7E7-2E2C49E13EB2}" destId="{594D75C9-E42A-4B76-9DB6-F6BB78AE219B}" srcOrd="0" destOrd="0" presId="urn:microsoft.com/office/officeart/2018/2/layout/IconLabelList"/>
    <dgm:cxn modelId="{739A0F8F-BB00-4A71-BD52-389A40C212E8}" type="presOf" srcId="{F182CC66-419E-49B9-A08F-F871509E63D5}" destId="{C28173CD-0C91-4B4D-89DE-824D555CF8F0}" srcOrd="0" destOrd="0" presId="urn:microsoft.com/office/officeart/2018/2/layout/IconLabelList"/>
    <dgm:cxn modelId="{C5281AA2-BF36-43BA-9033-D662158D11BD}" srcId="{9FC63BB1-4A45-4C47-81E4-E0086F72B380}" destId="{17477E11-5986-4EBD-A7E7-2E2C49E13EB2}" srcOrd="1" destOrd="0" parTransId="{5BC5442E-188F-4849-A949-9B1B313B92AB}" sibTransId="{45877E04-9A61-472D-9FDC-BC5D89BA73EE}"/>
    <dgm:cxn modelId="{34E310BF-DC99-456C-A59E-894DA1AB1FFA}" type="presOf" srcId="{FE863AFB-153B-45CE-8869-70B855041326}" destId="{ADD07B70-867E-4E3E-B53A-F19279C56DC7}" srcOrd="0" destOrd="0" presId="urn:microsoft.com/office/officeart/2018/2/layout/IconLabelList"/>
    <dgm:cxn modelId="{A4AA48FD-AAD3-4038-B0EB-FAD96FE0D874}" srcId="{9FC63BB1-4A45-4C47-81E4-E0086F72B380}" destId="{FE863AFB-153B-45CE-8869-70B855041326}" srcOrd="2" destOrd="0" parTransId="{CB867FC1-B5B7-4128-873F-C9DFB961DAF5}" sibTransId="{2FDEB981-A176-4B77-A401-21C12CD6FB88}"/>
    <dgm:cxn modelId="{6E18C628-1350-40B6-994D-1235DE9BDB77}" type="presParOf" srcId="{EB99AB66-D250-4946-A9B6-EAC4C9A698FD}" destId="{B23B80E2-C776-464C-BAF5-36C07ABDD9E6}" srcOrd="0" destOrd="0" presId="urn:microsoft.com/office/officeart/2018/2/layout/IconLabelList"/>
    <dgm:cxn modelId="{840C247E-C71B-4D0C-9291-85F01B89046C}" type="presParOf" srcId="{B23B80E2-C776-464C-BAF5-36C07ABDD9E6}" destId="{A7DED954-9234-4682-B7FF-C364D2E88ABD}" srcOrd="0" destOrd="0" presId="urn:microsoft.com/office/officeart/2018/2/layout/IconLabelList"/>
    <dgm:cxn modelId="{00898985-068F-45D2-9A87-092B263126EE}" type="presParOf" srcId="{B23B80E2-C776-464C-BAF5-36C07ABDD9E6}" destId="{783FA3B5-8691-403E-9600-2B55A7C3903C}" srcOrd="1" destOrd="0" presId="urn:microsoft.com/office/officeart/2018/2/layout/IconLabelList"/>
    <dgm:cxn modelId="{4467A416-52A1-430E-937B-43C49637B4F1}" type="presParOf" srcId="{B23B80E2-C776-464C-BAF5-36C07ABDD9E6}" destId="{C28173CD-0C91-4B4D-89DE-824D555CF8F0}" srcOrd="2" destOrd="0" presId="urn:microsoft.com/office/officeart/2018/2/layout/IconLabelList"/>
    <dgm:cxn modelId="{6B307A7E-F8D2-45DA-94A8-BD1E0E1213E2}" type="presParOf" srcId="{EB99AB66-D250-4946-A9B6-EAC4C9A698FD}" destId="{9E026189-8A06-4B3A-827F-6B4C98C14A3F}" srcOrd="1" destOrd="0" presId="urn:microsoft.com/office/officeart/2018/2/layout/IconLabelList"/>
    <dgm:cxn modelId="{FBB390A4-B256-47CA-882E-18ADF15BA811}" type="presParOf" srcId="{EB99AB66-D250-4946-A9B6-EAC4C9A698FD}" destId="{BE61CC4A-FAC4-49CC-834D-2E0CDBA0F37C}" srcOrd="2" destOrd="0" presId="urn:microsoft.com/office/officeart/2018/2/layout/IconLabelList"/>
    <dgm:cxn modelId="{82868767-9981-4AD3-860E-0379A7172AB2}" type="presParOf" srcId="{BE61CC4A-FAC4-49CC-834D-2E0CDBA0F37C}" destId="{070EC57F-617B-4ED8-8A25-AF4B9070E5A3}" srcOrd="0" destOrd="0" presId="urn:microsoft.com/office/officeart/2018/2/layout/IconLabelList"/>
    <dgm:cxn modelId="{B1FC1185-A18B-438A-8569-C7D907A31F44}" type="presParOf" srcId="{BE61CC4A-FAC4-49CC-834D-2E0CDBA0F37C}" destId="{186CB96F-0B55-49DD-8118-20F77FCCB442}" srcOrd="1" destOrd="0" presId="urn:microsoft.com/office/officeart/2018/2/layout/IconLabelList"/>
    <dgm:cxn modelId="{9E6FC257-CBF5-45A4-9FE3-0A49297CAB47}" type="presParOf" srcId="{BE61CC4A-FAC4-49CC-834D-2E0CDBA0F37C}" destId="{594D75C9-E42A-4B76-9DB6-F6BB78AE219B}" srcOrd="2" destOrd="0" presId="urn:microsoft.com/office/officeart/2018/2/layout/IconLabelList"/>
    <dgm:cxn modelId="{F778A910-512A-440C-B6F7-42C25F701CCE}" type="presParOf" srcId="{EB99AB66-D250-4946-A9B6-EAC4C9A698FD}" destId="{01034659-0219-48FB-9D74-CB2507AFD44F}" srcOrd="3" destOrd="0" presId="urn:microsoft.com/office/officeart/2018/2/layout/IconLabelList"/>
    <dgm:cxn modelId="{AC347215-23CB-4CD7-BAF7-89F2EEC5D5BC}" type="presParOf" srcId="{EB99AB66-D250-4946-A9B6-EAC4C9A698FD}" destId="{08A1AA6E-B7EB-4E2B-BC24-8F297DAB600D}" srcOrd="4" destOrd="0" presId="urn:microsoft.com/office/officeart/2018/2/layout/IconLabelList"/>
    <dgm:cxn modelId="{6F2885E4-3BA0-4866-BA87-46334C93E73B}" type="presParOf" srcId="{08A1AA6E-B7EB-4E2B-BC24-8F297DAB600D}" destId="{EB3BB72C-5396-492B-8B0A-A160D038C4BA}" srcOrd="0" destOrd="0" presId="urn:microsoft.com/office/officeart/2018/2/layout/IconLabelList"/>
    <dgm:cxn modelId="{B1130ABF-8B62-409E-8A47-4F1B0E52B4BD}" type="presParOf" srcId="{08A1AA6E-B7EB-4E2B-BC24-8F297DAB600D}" destId="{C1964CE8-29F6-4952-90AE-F043CABEA731}" srcOrd="1" destOrd="0" presId="urn:microsoft.com/office/officeart/2018/2/layout/IconLabelList"/>
    <dgm:cxn modelId="{113405EB-786A-444A-A0D1-25694F1E4C67}" type="presParOf" srcId="{08A1AA6E-B7EB-4E2B-BC24-8F297DAB600D}" destId="{ADD07B70-867E-4E3E-B53A-F19279C56DC7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DED954-9234-4682-B7FF-C364D2E88ABD}">
      <dsp:nvSpPr>
        <dsp:cNvPr id="0" name=""/>
        <dsp:cNvSpPr/>
      </dsp:nvSpPr>
      <dsp:spPr>
        <a:xfrm rot="10800000">
          <a:off x="1212569" y="669519"/>
          <a:ext cx="1300252" cy="130025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8173CD-0C91-4B4D-89DE-824D555CF8F0}">
      <dsp:nvSpPr>
        <dsp:cNvPr id="0" name=""/>
        <dsp:cNvSpPr/>
      </dsp:nvSpPr>
      <dsp:spPr>
        <a:xfrm>
          <a:off x="417971" y="2421818"/>
          <a:ext cx="2889450" cy="126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Alaska’s students has performed below average on the SAT and ACT for 2017 and 2018</a:t>
          </a:r>
        </a:p>
      </dsp:txBody>
      <dsp:txXfrm>
        <a:off x="417971" y="2421818"/>
        <a:ext cx="2889450" cy="1260000"/>
      </dsp:txXfrm>
    </dsp:sp>
    <dsp:sp modelId="{070EC57F-617B-4ED8-8A25-AF4B9070E5A3}">
      <dsp:nvSpPr>
        <dsp:cNvPr id="0" name=""/>
        <dsp:cNvSpPr/>
      </dsp:nvSpPr>
      <dsp:spPr>
        <a:xfrm>
          <a:off x="4607673" y="669519"/>
          <a:ext cx="1300252" cy="130025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94D75C9-E42A-4B76-9DB6-F6BB78AE219B}">
      <dsp:nvSpPr>
        <dsp:cNvPr id="0" name=""/>
        <dsp:cNvSpPr/>
      </dsp:nvSpPr>
      <dsp:spPr>
        <a:xfrm>
          <a:off x="3813075" y="2421818"/>
          <a:ext cx="2889450" cy="126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Alaska has below average participation on both the SAT and ACT</a:t>
          </a:r>
        </a:p>
      </dsp:txBody>
      <dsp:txXfrm>
        <a:off x="3813075" y="2421818"/>
        <a:ext cx="2889450" cy="1260000"/>
      </dsp:txXfrm>
    </dsp:sp>
    <dsp:sp modelId="{EB3BB72C-5396-492B-8B0A-A160D038C4BA}">
      <dsp:nvSpPr>
        <dsp:cNvPr id="0" name=""/>
        <dsp:cNvSpPr/>
      </dsp:nvSpPr>
      <dsp:spPr>
        <a:xfrm>
          <a:off x="8002777" y="669519"/>
          <a:ext cx="1300252" cy="130025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DD07B70-867E-4E3E-B53A-F19279C56DC7}">
      <dsp:nvSpPr>
        <dsp:cNvPr id="0" name=""/>
        <dsp:cNvSpPr/>
      </dsp:nvSpPr>
      <dsp:spPr>
        <a:xfrm>
          <a:off x="7208178" y="2421818"/>
          <a:ext cx="2889450" cy="126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Alaska has a high median income but low college entrance rate</a:t>
          </a:r>
        </a:p>
      </dsp:txBody>
      <dsp:txXfrm>
        <a:off x="7208178" y="2421818"/>
        <a:ext cx="2889450" cy="126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2542B6-97A7-0243-A6EB-E2B95421BEEF}" type="datetimeFigureOut">
              <a:rPr lang="en-US" smtClean="0"/>
              <a:t>11/20/18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DA679E-FE4A-8B4D-918F-70A261F861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2089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DA679E-FE4A-8B4D-918F-70A261F8614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6129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DA679E-FE4A-8B4D-918F-70A261F8614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2890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Prepare Alaskan students to be a more diverse workforce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Help future-proof Alaska (as oil revenue might not always be there)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Improve both public and private universities in Alaska to have a larger student base, improving the higher education options Alaskans have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DA679E-FE4A-8B4D-918F-70A261F8614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1700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DA679E-FE4A-8B4D-918F-70A261F8614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8040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Social commentary on student intelligence?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But insight into the changing SAT, which is in response to the changing landscape of standardized testing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DA679E-FE4A-8B4D-918F-70A261F8614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0242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Do these standardized tests really measure a student’s ability to succeed in college? Maybe or maybe not.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But the truth of the matter is that they are ‘keys’ to college entrance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DA679E-FE4A-8B4D-918F-70A261F8614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4546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DA679E-FE4A-8B4D-918F-70A261F8614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4079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Extensive use of scatter plots in my findings</a:t>
            </a:r>
          </a:p>
          <a:p>
            <a:r>
              <a:rPr lang="en-US" dirty="0"/>
              <a:t>- 2017 SAT scores vs 2017 ACT scores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DA679E-FE4A-8B4D-918F-70A261F8614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2470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Red lines denote the average SAT and ACT score for every state</a:t>
            </a:r>
          </a:p>
          <a:p>
            <a:r>
              <a:rPr lang="en-US" dirty="0"/>
              <a:t>- Bottom left quadrant are states that performed below average on both tests!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DA679E-FE4A-8B4D-918F-70A261F8614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6549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In the context of averages...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DA679E-FE4A-8B4D-918F-70A261F8614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3646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Alaska is a 'battleground' state for the ACT and the College Board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DA679E-FE4A-8B4D-918F-70A261F8614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82587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DA679E-FE4A-8B4D-918F-70A261F8614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5243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EDB9F-0DDF-7849-8DB4-7897625BFC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CC77CB-A097-A64B-A44C-A2107534B4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6EDF54-B2B5-AF47-BEBC-1EC33F5482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57F20-21E7-6840-8875-B6DCDE62E367}" type="datetimeFigureOut">
              <a:rPr lang="en-US" smtClean="0"/>
              <a:t>11/20/18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D0D60B-DFCF-1745-AB83-27F800700F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D88890-04D5-3D46-B28A-B89556AFC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C037A-EB04-E94D-BB12-214EF74B03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558079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99EF4F-979B-A04B-B5CD-61F122445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8BC71A-BD4C-434B-8A87-562269B80C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2A255E-F456-4941-9E1A-B8BBE0A93D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57F20-21E7-6840-8875-B6DCDE62E367}" type="datetimeFigureOut">
              <a:rPr lang="en-US" smtClean="0"/>
              <a:t>11/20/18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1EA857-16E2-F64A-8B98-5F94068DA7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ACB061-9923-E14A-86B0-64C3CA5C3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C037A-EB04-E94D-BB12-214EF74B03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930818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DDF3A67-9634-8A48-AE19-41CCCDE48F2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77ED4C1-E1D6-FF43-AF9E-AA38C245D2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794780-8732-DC47-A8AA-ED63E2F36B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57F20-21E7-6840-8875-B6DCDE62E367}" type="datetimeFigureOut">
              <a:rPr lang="en-US" smtClean="0"/>
              <a:t>11/20/18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B46567-70F9-C04E-BD47-4A877B4A51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A4A319-5E86-B246-A7BB-AFB7D976F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C037A-EB04-E94D-BB12-214EF74B03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599184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E500A-7654-8D43-AE1E-5CEF09FE3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0F30DC-F5ED-194E-992C-A08E0AF4A7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6CF7B9-608C-FF44-B658-DDDA1D3A0B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57F20-21E7-6840-8875-B6DCDE62E367}" type="datetimeFigureOut">
              <a:rPr lang="en-US" smtClean="0"/>
              <a:t>11/20/18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5D4FB1-CFE9-E34C-9C22-3A8100900E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0282F3-2531-5248-A005-25B6DAAD5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C037A-EB04-E94D-BB12-214EF74B03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860384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475C1C-901E-8142-836F-9B5C8B8CA8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C95DB0-6D25-F34E-88D5-07E82739D1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8D23CD-18A1-524A-A895-E59D1011CD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57F20-21E7-6840-8875-B6DCDE62E367}" type="datetimeFigureOut">
              <a:rPr lang="en-US" smtClean="0"/>
              <a:t>11/20/18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61622C-1E88-4C4A-8FA2-80587E6A5D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7241AE-B306-FF48-8ACE-A383D542D4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C037A-EB04-E94D-BB12-214EF74B03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013333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3BF3B-7F0C-4244-9351-B00E40F7B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2A3F29-98C2-4E48-B2E3-39AB464473C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74B6CE-DA01-544A-A630-F1DF5D57CB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1798FF-090A-8B4E-93D8-F7B6737652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57F20-21E7-6840-8875-B6DCDE62E367}" type="datetimeFigureOut">
              <a:rPr lang="en-US" smtClean="0"/>
              <a:t>11/20/18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A4F6CB-E748-F84D-8028-6EFF5943D8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4F0A63-D9FD-A44A-9446-AB2432CA1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C037A-EB04-E94D-BB12-214EF74B03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619350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BF0C8-D0E9-8B43-80E1-C92BB88560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FE9ED0-426C-4946-9659-9326B7B53C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03EB49-FB87-854C-9385-E0E491ECB6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AA8D9C6-9C73-D647-B023-DD7510E50A3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5C7B3DB-A092-A549-BF08-93C74E74AF1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AF73541-49ED-164F-9A5B-C1844F2FF2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57F20-21E7-6840-8875-B6DCDE62E367}" type="datetimeFigureOut">
              <a:rPr lang="en-US" smtClean="0"/>
              <a:t>11/20/18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4486A7-0A2C-3B4E-9449-9B61F77FAB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371A006-0B7D-4645-AD5C-F0B56B927E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C037A-EB04-E94D-BB12-214EF74B03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1543665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91C474-F793-2C4A-83C1-4896CDD8C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1EC48F9-F653-724D-819A-612A7A79F1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57F20-21E7-6840-8875-B6DCDE62E367}" type="datetimeFigureOut">
              <a:rPr lang="en-US" smtClean="0"/>
              <a:t>11/20/18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AB2D26-720A-E147-882D-408214B772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F17D77-E1A1-354F-8184-D3A757769F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C037A-EB04-E94D-BB12-214EF74B03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131080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5095EC9-886F-AD42-A033-9CA376A7CF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57F20-21E7-6840-8875-B6DCDE62E367}" type="datetimeFigureOut">
              <a:rPr lang="en-US" smtClean="0"/>
              <a:t>11/20/18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31ADA7E-E4B0-864C-AEB7-CF0B4D6D7F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921F39-39EB-8444-B26E-1D1104BD9B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C037A-EB04-E94D-BB12-214EF74B03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970930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8D430-857D-F743-9853-A63E504D0F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76D3B6-E970-7F48-86C8-39E9798341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EDA682-F781-9A49-9F1C-524883B4A2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E7BB17-4A83-0242-BA5B-72A9E4E9EA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57F20-21E7-6840-8875-B6DCDE62E367}" type="datetimeFigureOut">
              <a:rPr lang="en-US" smtClean="0"/>
              <a:t>11/20/18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2678B7-0C14-BA4F-A656-426FF02FC9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00C32F-A16F-6C4D-8885-D7B4BB64F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C037A-EB04-E94D-BB12-214EF74B03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793171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4F53C4-A452-2144-83CD-5D7059F01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51CB41-B5EE-BF45-BF02-0D880013BD3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790F7C-B526-1249-AA1E-C8DE34B351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541562-F59C-9C41-B665-E08ED63E0C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57F20-21E7-6840-8875-B6DCDE62E367}" type="datetimeFigureOut">
              <a:rPr lang="en-US" smtClean="0"/>
              <a:t>11/20/18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7EC76E-D0C8-C640-877A-E4EF2C2D16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C5868D-2792-9B4C-BCC1-5BB9EF750F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C037A-EB04-E94D-BB12-214EF74B03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369536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EFA12A-2433-AF4D-8BF8-5DAFCF3670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2A906E-C732-2E42-B582-6BC54C48C9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1F0251-272A-3946-AB29-5774605084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B57F20-21E7-6840-8875-B6DCDE62E367}" type="datetimeFigureOut">
              <a:rPr lang="en-US" smtClean="0"/>
              <a:t>11/20/18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50C6F0-9131-4B40-87C1-21DB83E632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DF86BB-94CB-F642-B3C1-89A1BDB375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EC037A-EB04-E94D-BB12-214EF74B03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5710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>
    <p:fad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482BD70C-C4A0-46C4-9518-A731098B41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99CA8B-9A0B-9749-AEB9-2B9127A011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72445" y="3640254"/>
            <a:ext cx="5638613" cy="2857528"/>
          </a:xfrm>
        </p:spPr>
        <p:txBody>
          <a:bodyPr anchor="t">
            <a:normAutofit/>
          </a:bodyPr>
          <a:lstStyle/>
          <a:p>
            <a:pPr algn="l"/>
            <a:r>
              <a:rPr lang="en-US" sz="5400" b="1" dirty="0">
                <a:solidFill>
                  <a:schemeClr val="bg1"/>
                </a:solidFill>
              </a:rPr>
              <a:t>Recommendations to the College Board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66714A-7476-C44A-B3E5-8CB87AC8DE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72445" y="2668075"/>
            <a:ext cx="5319431" cy="972180"/>
          </a:xfrm>
        </p:spPr>
        <p:txBody>
          <a:bodyPr anchor="b">
            <a:normAutofit/>
          </a:bodyPr>
          <a:lstStyle/>
          <a:p>
            <a:pPr algn="l"/>
            <a:r>
              <a:rPr lang="en-US" sz="2000" dirty="0">
                <a:solidFill>
                  <a:schemeClr val="bg1"/>
                </a:solidFill>
              </a:rPr>
              <a:t>Roy Kim</a:t>
            </a:r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39B74A45-BDDD-4892-B8C0-B290C0944F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5379352" cy="6374535"/>
          </a:xfrm>
          <a:custGeom>
            <a:avLst/>
            <a:gdLst>
              <a:gd name="connsiteX0" fmla="*/ 609861 w 5379352"/>
              <a:gd name="connsiteY0" fmla="*/ 6374535 h 6374535"/>
              <a:gd name="connsiteX1" fmla="*/ 3449004 w 5379352"/>
              <a:gd name="connsiteY1" fmla="*/ 6374535 h 6374535"/>
              <a:gd name="connsiteX2" fmla="*/ 3628245 w 5379352"/>
              <a:gd name="connsiteY2" fmla="*/ 6288190 h 6374535"/>
              <a:gd name="connsiteX3" fmla="*/ 5379352 w 5379352"/>
              <a:gd name="connsiteY3" fmla="*/ 3346018 h 6374535"/>
              <a:gd name="connsiteX4" fmla="*/ 2033334 w 5379352"/>
              <a:gd name="connsiteY4" fmla="*/ 0 h 6374535"/>
              <a:gd name="connsiteX5" fmla="*/ 129310 w 5379352"/>
              <a:gd name="connsiteY5" fmla="*/ 594192 h 6374535"/>
              <a:gd name="connsiteX6" fmla="*/ 0 w 5379352"/>
              <a:gd name="connsiteY6" fmla="*/ 692103 h 6374535"/>
              <a:gd name="connsiteX7" fmla="*/ 0 w 5379352"/>
              <a:gd name="connsiteY7" fmla="*/ 5999934 h 6374535"/>
              <a:gd name="connsiteX8" fmla="*/ 129311 w 5379352"/>
              <a:gd name="connsiteY8" fmla="*/ 6097845 h 6374535"/>
              <a:gd name="connsiteX9" fmla="*/ 367831 w 5379352"/>
              <a:gd name="connsiteY9" fmla="*/ 6248727 h 6374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379352" h="6374535">
                <a:moveTo>
                  <a:pt x="609861" y="6374535"/>
                </a:moveTo>
                <a:lnTo>
                  <a:pt x="3449004" y="6374535"/>
                </a:lnTo>
                <a:lnTo>
                  <a:pt x="3628245" y="6288190"/>
                </a:lnTo>
                <a:cubicBezTo>
                  <a:pt x="4671283" y="5721578"/>
                  <a:pt x="5379352" y="4616487"/>
                  <a:pt x="5379352" y="3346018"/>
                </a:cubicBezTo>
                <a:cubicBezTo>
                  <a:pt x="5379352" y="1498063"/>
                  <a:pt x="3881289" y="0"/>
                  <a:pt x="2033334" y="0"/>
                </a:cubicBezTo>
                <a:cubicBezTo>
                  <a:pt x="1325914" y="0"/>
                  <a:pt x="669769" y="219535"/>
                  <a:pt x="129310" y="594192"/>
                </a:cubicBezTo>
                <a:lnTo>
                  <a:pt x="0" y="692103"/>
                </a:lnTo>
                <a:lnTo>
                  <a:pt x="0" y="5999934"/>
                </a:lnTo>
                <a:lnTo>
                  <a:pt x="129311" y="6097845"/>
                </a:lnTo>
                <a:cubicBezTo>
                  <a:pt x="206519" y="6151367"/>
                  <a:pt x="286089" y="6201724"/>
                  <a:pt x="367831" y="6248727"/>
                </a:cubicBez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C516C73E-9465-4C9E-9B86-9E58FB326B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9" y="0"/>
            <a:ext cx="5210147" cy="6210629"/>
          </a:xfrm>
          <a:custGeom>
            <a:avLst/>
            <a:gdLst>
              <a:gd name="connsiteX0" fmla="*/ 1058223 w 5210147"/>
              <a:gd name="connsiteY0" fmla="*/ 0 h 6210629"/>
              <a:gd name="connsiteX1" fmla="*/ 3003078 w 5210147"/>
              <a:gd name="connsiteY1" fmla="*/ 0 h 6210629"/>
              <a:gd name="connsiteX2" fmla="*/ 3266657 w 5210147"/>
              <a:gd name="connsiteY2" fmla="*/ 96471 h 6210629"/>
              <a:gd name="connsiteX3" fmla="*/ 5210147 w 5210147"/>
              <a:gd name="connsiteY3" fmla="*/ 3028517 h 6210629"/>
              <a:gd name="connsiteX4" fmla="*/ 2028035 w 5210147"/>
              <a:gd name="connsiteY4" fmla="*/ 6210629 h 6210629"/>
              <a:gd name="connsiteX5" fmla="*/ 3916 w 5210147"/>
              <a:gd name="connsiteY5" fmla="*/ 5483989 h 6210629"/>
              <a:gd name="connsiteX6" fmla="*/ 0 w 5210147"/>
              <a:gd name="connsiteY6" fmla="*/ 5480430 h 6210629"/>
              <a:gd name="connsiteX7" fmla="*/ 0 w 5210147"/>
              <a:gd name="connsiteY7" fmla="*/ 576603 h 6210629"/>
              <a:gd name="connsiteX8" fmla="*/ 3916 w 5210147"/>
              <a:gd name="connsiteY8" fmla="*/ 573044 h 6210629"/>
              <a:gd name="connsiteX9" fmla="*/ 933918 w 5210147"/>
              <a:gd name="connsiteY9" fmla="*/ 39494 h 6210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210147" h="6210629">
                <a:moveTo>
                  <a:pt x="1058223" y="0"/>
                </a:moveTo>
                <a:lnTo>
                  <a:pt x="3003078" y="0"/>
                </a:lnTo>
                <a:lnTo>
                  <a:pt x="3266657" y="96471"/>
                </a:lnTo>
                <a:cubicBezTo>
                  <a:pt x="4408765" y="579542"/>
                  <a:pt x="5210147" y="1710443"/>
                  <a:pt x="5210147" y="3028517"/>
                </a:cubicBezTo>
                <a:cubicBezTo>
                  <a:pt x="5210147" y="4785949"/>
                  <a:pt x="3785467" y="6210629"/>
                  <a:pt x="2028035" y="6210629"/>
                </a:cubicBezTo>
                <a:cubicBezTo>
                  <a:pt x="1259159" y="6210629"/>
                  <a:pt x="553973" y="5937936"/>
                  <a:pt x="3916" y="5483989"/>
                </a:cubicBezTo>
                <a:lnTo>
                  <a:pt x="0" y="5480430"/>
                </a:lnTo>
                <a:lnTo>
                  <a:pt x="0" y="576603"/>
                </a:lnTo>
                <a:lnTo>
                  <a:pt x="3916" y="573044"/>
                </a:lnTo>
                <a:cubicBezTo>
                  <a:pt x="278945" y="346070"/>
                  <a:pt x="592755" y="164410"/>
                  <a:pt x="933918" y="394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Graphic 31" descr="Pencil">
            <a:extLst>
              <a:ext uri="{FF2B5EF4-FFF2-40B4-BE49-F238E27FC236}">
                <a16:creationId xmlns:a16="http://schemas.microsoft.com/office/drawing/2014/main" id="{2B6A6774-C3AD-4E5D-A1A7-E8761EA2FB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0941" y="1301551"/>
            <a:ext cx="3440610" cy="3440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367371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765B5-6293-3646-A213-FA3516697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/>
              <a:t>Step 3 Findings / Supporting Information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2FD92D-23F3-7F4E-A36B-15A93CDD8F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0688"/>
            <a:ext cx="7168587" cy="51673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F12B553-304C-CA47-A655-92FCFB21EB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2334" y="4006289"/>
            <a:ext cx="5023412" cy="211049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C28752D-F940-934E-8501-6BC2C810EC95}"/>
              </a:ext>
            </a:extLst>
          </p:cNvPr>
          <p:cNvSpPr txBox="1"/>
          <p:nvPr/>
        </p:nvSpPr>
        <p:spPr>
          <a:xfrm>
            <a:off x="7021676" y="2354423"/>
            <a:ext cx="483731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Potential markets: States with low SAT participation rates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E6B4764-81FF-5D44-A28B-9052827314AE}"/>
              </a:ext>
            </a:extLst>
          </p:cNvPr>
          <p:cNvSpPr/>
          <p:nvPr/>
        </p:nvSpPr>
        <p:spPr>
          <a:xfrm>
            <a:off x="7056120" y="4329293"/>
            <a:ext cx="4915839" cy="304800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85707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406F11-D8C3-984B-8367-DB8D4E707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/>
              <a:t>Deeper Research into Alaska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2C6487-BF62-0644-AE56-5B16F1FCB6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9150927" cy="4351338"/>
          </a:xfrm>
        </p:spPr>
        <p:txBody>
          <a:bodyPr/>
          <a:lstStyle/>
          <a:p>
            <a:r>
              <a:rPr lang="en-US" dirty="0"/>
              <a:t>Alaska has the second lowest college-bound </a:t>
            </a:r>
            <a:br>
              <a:rPr lang="en-US" dirty="0"/>
            </a:br>
            <a:r>
              <a:rPr lang="en-US" dirty="0"/>
              <a:t>senior class amongst all 50 states</a:t>
            </a:r>
          </a:p>
          <a:p>
            <a:r>
              <a:rPr lang="en-US" dirty="0"/>
              <a:t>Alaska has a high median income due to </a:t>
            </a:r>
            <a:br>
              <a:rPr lang="en-US" dirty="0"/>
            </a:br>
            <a:r>
              <a:rPr lang="en-US" dirty="0"/>
              <a:t>the industries available for work </a:t>
            </a:r>
            <a:br>
              <a:rPr lang="en-US" dirty="0"/>
            </a:br>
            <a:r>
              <a:rPr lang="en-US" dirty="0"/>
              <a:t>(no higher education needed)</a:t>
            </a:r>
          </a:p>
          <a:p>
            <a:r>
              <a:rPr lang="en-US" dirty="0"/>
              <a:t>Alaska only has two universities</a:t>
            </a:r>
          </a:p>
          <a:p>
            <a:r>
              <a:rPr lang="en-US" dirty="0"/>
              <a:t>Most students go to other states for college (and don’t return)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669303-837E-C14F-B262-BD8533BD70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6124" y="817420"/>
            <a:ext cx="5297326" cy="360218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3322F2C-CCF3-B849-A6F1-8C0F547372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3100" y="5437330"/>
            <a:ext cx="8305800" cy="12065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FFB922B7-2F77-E84C-BBA1-7A214C8BAAFF}"/>
              </a:ext>
            </a:extLst>
          </p:cNvPr>
          <p:cNvSpPr/>
          <p:nvPr/>
        </p:nvSpPr>
        <p:spPr>
          <a:xfrm>
            <a:off x="1943100" y="6188074"/>
            <a:ext cx="8305800" cy="455755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20900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13A63-837E-9F46-992E-D4474D57EE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b="1" dirty="0"/>
              <a:t>Conclusion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6F67A00-2210-4A4C-9A8B-D0EF8A42D3D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53645145"/>
              </p:ext>
            </p:extLst>
          </p:nvPr>
        </p:nvGraphicFramePr>
        <p:xfrm>
          <a:off x="838200" y="1257590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54D1AA7C-9847-D742-99A0-5118C0CFD14F}"/>
              </a:ext>
            </a:extLst>
          </p:cNvPr>
          <p:cNvSpPr txBox="1"/>
          <p:nvPr/>
        </p:nvSpPr>
        <p:spPr>
          <a:xfrm>
            <a:off x="491837" y="5461865"/>
            <a:ext cx="112083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**The College Board and Alaska’s students can benefit from increased participation in the SAT**</a:t>
            </a:r>
          </a:p>
        </p:txBody>
      </p:sp>
    </p:spTree>
    <p:extLst>
      <p:ext uri="{BB962C8B-B14F-4D97-AF65-F5344CB8AC3E}">
        <p14:creationId xmlns:p14="http://schemas.microsoft.com/office/powerpoint/2010/main" val="2915769329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oup of clouds in the sky with a mountain in the background&#13;&#10;&#13;&#10;Description automatically generated">
            <a:extLst>
              <a:ext uri="{FF2B5EF4-FFF2-40B4-BE49-F238E27FC236}">
                <a16:creationId xmlns:a16="http://schemas.microsoft.com/office/drawing/2014/main" id="{EE8C444E-6A47-914D-AE8B-6534C37407A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/>
          </a:blip>
          <a:srcRect l="11096" r="18977"/>
          <a:stretch/>
        </p:blipFill>
        <p:spPr>
          <a:xfrm>
            <a:off x="5797543" y="10"/>
            <a:ext cx="6394152" cy="68579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4DDEBDD-D8BD-41A6-8A0D-B00E3768B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2C203EE-E151-EA45-8C6B-27F6AE52A3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99" y="537881"/>
            <a:ext cx="6394152" cy="902611"/>
          </a:xfrm>
        </p:spPr>
        <p:txBody>
          <a:bodyPr>
            <a:normAutofit/>
          </a:bodyPr>
          <a:lstStyle/>
          <a:p>
            <a:r>
              <a:rPr lang="en-US" sz="4800" b="1" dirty="0">
                <a:solidFill>
                  <a:srgbClr val="000000"/>
                </a:solidFill>
              </a:rPr>
              <a:t>Recommended Actions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7FAF6F-32E8-0E4A-AB5F-4AE526E023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7794" y="1440493"/>
            <a:ext cx="5712173" cy="5260932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3200" dirty="0">
                <a:solidFill>
                  <a:srgbClr val="000000"/>
                </a:solidFill>
              </a:rPr>
              <a:t>Making the SAT more widely available (maybe mandatory) in Alaska would:</a:t>
            </a:r>
          </a:p>
          <a:p>
            <a:r>
              <a:rPr lang="en-US" sz="3200" dirty="0">
                <a:solidFill>
                  <a:srgbClr val="000000"/>
                </a:solidFill>
              </a:rPr>
              <a:t>Prepare Alaskan students to be a more diverse workforce</a:t>
            </a:r>
          </a:p>
          <a:p>
            <a:r>
              <a:rPr lang="en-US" sz="3200" dirty="0">
                <a:solidFill>
                  <a:srgbClr val="000000"/>
                </a:solidFill>
              </a:rPr>
              <a:t>Help future-proof Alaska </a:t>
            </a:r>
          </a:p>
          <a:p>
            <a:r>
              <a:rPr lang="en-US" sz="3200" dirty="0">
                <a:solidFill>
                  <a:srgbClr val="000000"/>
                </a:solidFill>
              </a:rPr>
              <a:t>Improve quality of universities in Alaska</a:t>
            </a:r>
          </a:p>
        </p:txBody>
      </p:sp>
    </p:spTree>
    <p:extLst>
      <p:ext uri="{BB962C8B-B14F-4D97-AF65-F5344CB8AC3E}">
        <p14:creationId xmlns:p14="http://schemas.microsoft.com/office/powerpoint/2010/main" val="3628910121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43007F1-9473-1445-AA82-52D5FCC0DAD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>
            <a:off x="0" y="0"/>
            <a:ext cx="146304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346E6A0-6041-6946-90D2-C0A6CB5C01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/>
              <a:t>Next Steps /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DA83CF-40CB-5B40-B651-61E60E4C61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sz="4000" dirty="0"/>
              <a:t>Work with school systems to encourage higher education participation</a:t>
            </a:r>
          </a:p>
          <a:p>
            <a:pPr marL="0" indent="0">
              <a:buNone/>
            </a:pPr>
            <a:endParaRPr lang="en-US" sz="4000" dirty="0"/>
          </a:p>
          <a:p>
            <a:r>
              <a:rPr lang="en-US" sz="4000" dirty="0"/>
              <a:t>Work with legislators to </a:t>
            </a:r>
          </a:p>
          <a:p>
            <a:pPr lvl="1"/>
            <a:r>
              <a:rPr lang="en-US" sz="3600" dirty="0"/>
              <a:t>make SAT a state-funded test</a:t>
            </a:r>
          </a:p>
          <a:p>
            <a:pPr lvl="1"/>
            <a:r>
              <a:rPr lang="en-US" sz="3600" dirty="0"/>
              <a:t>re-evaluate secondary and higher education funding</a:t>
            </a:r>
          </a:p>
        </p:txBody>
      </p:sp>
    </p:spTree>
    <p:extLst>
      <p:ext uri="{BB962C8B-B14F-4D97-AF65-F5344CB8AC3E}">
        <p14:creationId xmlns:p14="http://schemas.microsoft.com/office/powerpoint/2010/main" val="2114671854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3" descr="A picture containing text, book&#13;&#10;&#13;&#10;Description automatically generated">
            <a:extLst>
              <a:ext uri="{FF2B5EF4-FFF2-40B4-BE49-F238E27FC236}">
                <a16:creationId xmlns:a16="http://schemas.microsoft.com/office/drawing/2014/main" id="{9133712E-9030-4440-88DF-2D9016DE97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00149" y="643466"/>
            <a:ext cx="7791702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778804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4713F7-18CB-6B44-BA89-127CB50571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5120114" cy="1692794"/>
          </a:xfrm>
        </p:spPr>
        <p:txBody>
          <a:bodyPr>
            <a:normAutofit/>
          </a:bodyPr>
          <a:lstStyle/>
          <a:p>
            <a:r>
              <a:rPr lang="en-US" b="1" dirty="0"/>
              <a:t>Background Information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4A809D5-3600-46D4-A466-67F2349A5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5320" y="2316480"/>
            <a:ext cx="45720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893A45-A173-794B-8E9D-9ED81260D0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321" y="2575034"/>
            <a:ext cx="5120113" cy="3604094"/>
          </a:xfrm>
        </p:spPr>
        <p:txBody>
          <a:bodyPr>
            <a:normAutofit/>
          </a:bodyPr>
          <a:lstStyle/>
          <a:p>
            <a:r>
              <a:rPr lang="en-US" dirty="0"/>
              <a:t>Standardized college exams are tests made to be an objective reference point across states on the preparedness of students to succeed in college</a:t>
            </a:r>
          </a:p>
          <a:p>
            <a:r>
              <a:rPr lang="en-US" dirty="0"/>
              <a:t>Two major tests: SAT and ACT</a:t>
            </a:r>
          </a:p>
          <a:p>
            <a:r>
              <a:rPr lang="en-US" dirty="0"/>
              <a:t>Recent increase in state participation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BE76F1-83FC-5044-B3E4-CB36908E04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364" r="27419"/>
          <a:stretch/>
        </p:blipFill>
        <p:spPr>
          <a:xfrm>
            <a:off x="5878849" y="10"/>
            <a:ext cx="6313150" cy="6857987"/>
          </a:xfrm>
          <a:custGeom>
            <a:avLst/>
            <a:gdLst>
              <a:gd name="connsiteX0" fmla="*/ 65565 w 6313150"/>
              <a:gd name="connsiteY0" fmla="*/ 0 h 6857997"/>
              <a:gd name="connsiteX1" fmla="*/ 6313150 w 6313150"/>
              <a:gd name="connsiteY1" fmla="*/ 0 h 6857997"/>
              <a:gd name="connsiteX2" fmla="*/ 6313150 w 6313150"/>
              <a:gd name="connsiteY2" fmla="*/ 6857997 h 6857997"/>
              <a:gd name="connsiteX3" fmla="*/ 3293946 w 6313150"/>
              <a:gd name="connsiteY3" fmla="*/ 6857997 h 6857997"/>
              <a:gd name="connsiteX4" fmla="*/ 3235857 w 6313150"/>
              <a:gd name="connsiteY4" fmla="*/ 6823061 h 6857997"/>
              <a:gd name="connsiteX5" fmla="*/ 0 w 6313150"/>
              <a:gd name="connsiteY5" fmla="*/ 951803 h 6857997"/>
              <a:gd name="connsiteX6" fmla="*/ 31536 w 6313150"/>
              <a:gd name="connsiteY6" fmla="*/ 285771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172981703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D8D8EF0-2306-C448-B08E-AFE6E3D4A4B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-1228435"/>
            <a:ext cx="12192000" cy="812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9F383C-5224-2D4C-AC0C-AB7CD2E816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800" b="1" dirty="0"/>
              <a:t>Goal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71C547C-B70A-F440-8522-52A359AB39D4}"/>
              </a:ext>
            </a:extLst>
          </p:cNvPr>
          <p:cNvSpPr txBox="1">
            <a:spLocks/>
          </p:cNvSpPr>
          <p:nvPr/>
        </p:nvSpPr>
        <p:spPr>
          <a:xfrm>
            <a:off x="824346" y="35932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Problem Statement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405DC5-BE3A-314B-9DA7-718911A1785B}"/>
              </a:ext>
            </a:extLst>
          </p:cNvPr>
          <p:cNvSpPr txBox="1"/>
          <p:nvPr/>
        </p:nvSpPr>
        <p:spPr>
          <a:xfrm>
            <a:off x="838201" y="1577786"/>
            <a:ext cx="105294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To analyze recent SAT and ACT data to inform the College Board on what state market to expand in.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E18C61-DA24-9B49-8E00-C13D743BA7CC}"/>
              </a:ext>
            </a:extLst>
          </p:cNvPr>
          <p:cNvSpPr txBox="1"/>
          <p:nvPr/>
        </p:nvSpPr>
        <p:spPr>
          <a:xfrm>
            <a:off x="824346" y="4741605"/>
            <a:ext cx="105294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What market should the College Board pursue to increase SAT participation?</a:t>
            </a:r>
          </a:p>
        </p:txBody>
      </p:sp>
    </p:spTree>
    <p:extLst>
      <p:ext uri="{BB962C8B-B14F-4D97-AF65-F5344CB8AC3E}">
        <p14:creationId xmlns:p14="http://schemas.microsoft.com/office/powerpoint/2010/main" val="2022188543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7FA1C19-BE46-E64C-9B82-F0A59CC92FD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>
            <a:off x="0" y="-550269"/>
            <a:ext cx="12192000" cy="740826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DA8DA05-A55F-FD44-92BC-EB55EF328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6B0B0A-CFEF-514F-A462-64D11003A6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52266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200" dirty="0"/>
              <a:t>Collect SAT and ACT data from 2017 and 2018 and combine with relevant state information (median income, college bound percent, population, etc.).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Perform exploratory data analysis to understand relationships and patterns between different facets of data.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Assess data and choose a state “market” that the College Board can expand in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Research and analyze information about said state market and present findings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CB6E9B-E588-2246-A404-451D0D979D1F}"/>
              </a:ext>
            </a:extLst>
          </p:cNvPr>
          <p:cNvSpPr txBox="1"/>
          <p:nvPr/>
        </p:nvSpPr>
        <p:spPr>
          <a:xfrm>
            <a:off x="-69273" y="173181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153036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B24F4-9238-2A4E-89E7-D90DFA8061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/>
              <a:t>Step 1 Findings / Supporting Information</a:t>
            </a:r>
          </a:p>
        </p:txBody>
      </p:sp>
      <p:pic>
        <p:nvPicPr>
          <p:cNvPr id="4" name="Picture 3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AF4F1C9C-BD06-8140-80AC-D0BFE6DC55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66405"/>
            <a:ext cx="7322127" cy="5491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359462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B24F4-9238-2A4E-89E7-D90DFA8061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/>
              <a:t>Step 1 Findings / Supporting Information</a:t>
            </a:r>
          </a:p>
        </p:txBody>
      </p:sp>
      <p:pic>
        <p:nvPicPr>
          <p:cNvPr id="7" name="Picture 6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9582A819-B463-7544-A698-00BB855CA1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66405"/>
            <a:ext cx="7322127" cy="549159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BE4AA45-79CB-204F-B029-D35E57E1F98D}"/>
              </a:ext>
            </a:extLst>
          </p:cNvPr>
          <p:cNvSpPr txBox="1"/>
          <p:nvPr/>
        </p:nvSpPr>
        <p:spPr>
          <a:xfrm>
            <a:off x="6733309" y="1569973"/>
            <a:ext cx="417021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Bottom left quadrant are states with below average SAT and ACT scores in 2017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676B544-BC55-5541-A09D-0F4558CF43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6027" y="3228107"/>
            <a:ext cx="4127500" cy="28829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AB29A681-A188-7B46-9764-1D1C13903118}"/>
              </a:ext>
            </a:extLst>
          </p:cNvPr>
          <p:cNvSpPr/>
          <p:nvPr/>
        </p:nvSpPr>
        <p:spPr>
          <a:xfrm>
            <a:off x="6733310" y="3638990"/>
            <a:ext cx="4127500" cy="317257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63221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E298D6-1DF8-DE4F-90EA-67E2AF2D31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/>
              <a:t>Step 2 Findings / Supporting Information</a:t>
            </a:r>
          </a:p>
        </p:txBody>
      </p:sp>
      <p:pic>
        <p:nvPicPr>
          <p:cNvPr id="7" name="Picture 6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C3ACBBE8-57F0-CD42-A52E-A6E9F5078B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71600"/>
            <a:ext cx="73152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782414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E298D6-1DF8-DE4F-90EA-67E2AF2D31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/>
              <a:t>Step 2 Findings / Supporting Information</a:t>
            </a:r>
          </a:p>
        </p:txBody>
      </p:sp>
      <p:pic>
        <p:nvPicPr>
          <p:cNvPr id="4" name="Picture 3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167307B8-9027-454B-9860-0B0442DB1F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71600"/>
            <a:ext cx="7315200" cy="5486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EA01ACB-9FF3-864E-8D9C-71E49F8C53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7222" y="4274924"/>
            <a:ext cx="3644900" cy="7747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8CAD31F-0FA1-9A4C-8927-8E210FC4AFDC}"/>
              </a:ext>
            </a:extLst>
          </p:cNvPr>
          <p:cNvSpPr txBox="1"/>
          <p:nvPr/>
        </p:nvSpPr>
        <p:spPr>
          <a:xfrm>
            <a:off x="7167222" y="2387400"/>
            <a:ext cx="433455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Only one state that has below average participation on ACT and SAT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E7E273A-488E-4047-95BA-98F4B53F60FC}"/>
              </a:ext>
            </a:extLst>
          </p:cNvPr>
          <p:cNvSpPr/>
          <p:nvPr/>
        </p:nvSpPr>
        <p:spPr>
          <a:xfrm>
            <a:off x="7167223" y="4662274"/>
            <a:ext cx="3644900" cy="387350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0428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</TotalTime>
  <Words>520</Words>
  <Application>Microsoft Macintosh PowerPoint</Application>
  <PresentationFormat>Widescreen</PresentationFormat>
  <Paragraphs>69</Paragraphs>
  <Slides>14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Recommendations to the College Board</vt:lpstr>
      <vt:lpstr>PowerPoint Presentation</vt:lpstr>
      <vt:lpstr>Background Information</vt:lpstr>
      <vt:lpstr>Goal</vt:lpstr>
      <vt:lpstr>Approach</vt:lpstr>
      <vt:lpstr>Step 1 Findings / Supporting Information</vt:lpstr>
      <vt:lpstr>Step 1 Findings / Supporting Information</vt:lpstr>
      <vt:lpstr>Step 2 Findings / Supporting Information</vt:lpstr>
      <vt:lpstr>Step 2 Findings / Supporting Information</vt:lpstr>
      <vt:lpstr>Step 3 Findings / Supporting Information</vt:lpstr>
      <vt:lpstr>Deeper Research into Alaska</vt:lpstr>
      <vt:lpstr>Conclusion</vt:lpstr>
      <vt:lpstr>Recommended Actions</vt:lpstr>
      <vt:lpstr>Next Steps / Questions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Recommendations to the College Board</dc:title>
  <dc:creator>Microsoft Office User</dc:creator>
  <cp:lastModifiedBy>Microsoft Office User</cp:lastModifiedBy>
  <cp:revision>5</cp:revision>
  <cp:lastPrinted>2018-11-20T05:02:29Z</cp:lastPrinted>
  <dcterms:created xsi:type="dcterms:W3CDTF">2018-11-20T04:37:33Z</dcterms:created>
  <dcterms:modified xsi:type="dcterms:W3CDTF">2018-11-20T17:07:02Z</dcterms:modified>
</cp:coreProperties>
</file>